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customXml/itemProps1.xml" ContentType="application/vnd.openxmlformats-officedocument.customXmlProperties+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customXml/itemProps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7"/>
  </p:handoutMasterIdLst>
  <p:sldIdLst>
    <p:sldId id="256" r:id="rId2"/>
    <p:sldId id="257" r:id="rId3"/>
    <p:sldId id="265" r:id="rId4"/>
    <p:sldId id="259" r:id="rId5"/>
    <p:sldId id="258" r:id="rId6"/>
    <p:sldId id="260" r:id="rId7"/>
    <p:sldId id="261" r:id="rId8"/>
    <p:sldId id="264" r:id="rId9"/>
    <p:sldId id="266" r:id="rId10"/>
    <p:sldId id="267" r:id="rId11"/>
    <p:sldId id="276" r:id="rId12"/>
    <p:sldId id="277" r:id="rId13"/>
    <p:sldId id="278" r:id="rId14"/>
    <p:sldId id="279" r:id="rId15"/>
    <p:sldId id="268" r:id="rId16"/>
    <p:sldId id="273" r:id="rId17"/>
    <p:sldId id="280" r:id="rId18"/>
    <p:sldId id="281" r:id="rId19"/>
    <p:sldId id="274" r:id="rId20"/>
    <p:sldId id="282" r:id="rId21"/>
    <p:sldId id="285" r:id="rId22"/>
    <p:sldId id="286" r:id="rId23"/>
    <p:sldId id="287" r:id="rId24"/>
    <p:sldId id="288" r:id="rId25"/>
    <p:sldId id="289" r:id="rId26"/>
    <p:sldId id="290" r:id="rId27"/>
    <p:sldId id="275" r:id="rId28"/>
    <p:sldId id="283" r:id="rId29"/>
    <p:sldId id="291" r:id="rId30"/>
    <p:sldId id="284" r:id="rId31"/>
    <p:sldId id="269" r:id="rId32"/>
    <p:sldId id="270" r:id="rId33"/>
    <p:sldId id="271" r:id="rId34"/>
    <p:sldId id="272" r:id="rId35"/>
    <p:sldId id="262" r:id="rId36"/>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228"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sz="quarter" idx="1"/>
          </p:nvPr>
        </p:nvSpPr>
        <p:spPr>
          <a:xfrm>
            <a:off x="4143587" y="0"/>
            <a:ext cx="3169920" cy="481727"/>
          </a:xfrm>
          <a:prstGeom prst="rect">
            <a:avLst/>
          </a:prstGeom>
        </p:spPr>
        <p:txBody>
          <a:bodyPr vert="horz" lIns="96653" tIns="48327" rIns="96653" bIns="48327" rtlCol="0"/>
          <a:lstStyle>
            <a:lvl1pPr algn="r">
              <a:defRPr sz="1200"/>
            </a:lvl1pPr>
          </a:lstStyle>
          <a:p>
            <a:fld id="{20865616-8B0F-46BC-84A9-EFF079BDBC9D}" type="datetimeFigureOut">
              <a:rPr lang="en-US" smtClean="0"/>
              <a:t>2/2/2017</a:t>
            </a:fld>
            <a:endParaRPr lang="en-US"/>
          </a:p>
        </p:txBody>
      </p:sp>
      <p:sp>
        <p:nvSpPr>
          <p:cNvPr id="4" name="Footer Placeholder 3"/>
          <p:cNvSpPr>
            <a:spLocks noGrp="1"/>
          </p:cNvSpPr>
          <p:nvPr>
            <p:ph type="ftr" sz="quarter" idx="2"/>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5" name="Slide Number Placeholder 4"/>
          <p:cNvSpPr>
            <a:spLocks noGrp="1"/>
          </p:cNvSpPr>
          <p:nvPr>
            <p:ph type="sldNum" sz="quarter" idx="3"/>
          </p:nvPr>
        </p:nvSpPr>
        <p:spPr>
          <a:xfrm>
            <a:off x="4143587" y="9119475"/>
            <a:ext cx="3169920" cy="481726"/>
          </a:xfrm>
          <a:prstGeom prst="rect">
            <a:avLst/>
          </a:prstGeom>
        </p:spPr>
        <p:txBody>
          <a:bodyPr vert="horz" lIns="96653" tIns="48327" rIns="96653" bIns="48327" rtlCol="0" anchor="b"/>
          <a:lstStyle>
            <a:lvl1pPr algn="r">
              <a:defRPr sz="1200"/>
            </a:lvl1pPr>
          </a:lstStyle>
          <a:p>
            <a:fld id="{E49D4F1B-C652-45D6-A15B-E0319F2AE871}" type="slidenum">
              <a:rPr lang="en-US" smtClean="0"/>
              <a:t>‹#›</a:t>
            </a:fld>
            <a:endParaRPr lang="en-US"/>
          </a:p>
        </p:txBody>
      </p:sp>
    </p:spTree>
    <p:extLst>
      <p:ext uri="{BB962C8B-B14F-4D97-AF65-F5344CB8AC3E}">
        <p14:creationId xmlns:p14="http://schemas.microsoft.com/office/powerpoint/2010/main" val="90063086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6808E8AF-8172-4918-B977-3430C7E019E6}" type="datetimeFigureOut">
              <a:rPr lang="en-US" smtClean="0"/>
              <a:t>2/2/2017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CCB8166A-1676-40FB-8A96-6514839B9E3C}" type="slidenum">
              <a:rPr lang="en-US" smtClean="0"/>
              <a:t>‹#›</a:t>
            </a:fld>
            <a:endParaRPr lang="en-US"/>
          </a:p>
        </p:txBody>
      </p:sp>
    </p:spTree>
    <p:extLst>
      <p:ext uri="{BB962C8B-B14F-4D97-AF65-F5344CB8AC3E}">
        <p14:creationId xmlns:p14="http://schemas.microsoft.com/office/powerpoint/2010/main" val="19314866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6808E8AF-8172-4918-B977-3430C7E019E6}" type="datetimeFigureOut">
              <a:rPr lang="en-US" smtClean="0"/>
              <a:t>2/2/2017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CCB8166A-1676-40FB-8A96-6514839B9E3C}" type="slidenum">
              <a:rPr lang="en-US" smtClean="0"/>
              <a:t>‹#›</a:t>
            </a:fld>
            <a:endParaRPr lang="en-US"/>
          </a:p>
        </p:txBody>
      </p:sp>
    </p:spTree>
    <p:extLst>
      <p:ext uri="{BB962C8B-B14F-4D97-AF65-F5344CB8AC3E}">
        <p14:creationId xmlns:p14="http://schemas.microsoft.com/office/powerpoint/2010/main" val="3445999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6808E8AF-8172-4918-B977-3430C7E019E6}" type="datetimeFigureOut">
              <a:rPr lang="en-US" smtClean="0"/>
              <a:t>2/2/2017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CCB8166A-1676-40FB-8A96-6514839B9E3C}" type="slidenum">
              <a:rPr lang="en-US" smtClean="0"/>
              <a:t>‹#›</a:t>
            </a:fld>
            <a:endParaRPr lang="en-US"/>
          </a:p>
        </p:txBody>
      </p:sp>
    </p:spTree>
    <p:extLst>
      <p:ext uri="{BB962C8B-B14F-4D97-AF65-F5344CB8AC3E}">
        <p14:creationId xmlns:p14="http://schemas.microsoft.com/office/powerpoint/2010/main" val="1475378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6808E8AF-8172-4918-B977-3430C7E019E6}" type="datetimeFigureOut">
              <a:rPr lang="en-US" smtClean="0"/>
              <a:t>2/2/2017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CCB8166A-1676-40FB-8A96-6514839B9E3C}" type="slidenum">
              <a:rPr lang="en-US" smtClean="0"/>
              <a:t>‹#›</a:t>
            </a:fld>
            <a:endParaRPr lang="en-US"/>
          </a:p>
        </p:txBody>
      </p:sp>
    </p:spTree>
    <p:extLst>
      <p:ext uri="{BB962C8B-B14F-4D97-AF65-F5344CB8AC3E}">
        <p14:creationId xmlns:p14="http://schemas.microsoft.com/office/powerpoint/2010/main" val="755827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6808E8AF-8172-4918-B977-3430C7E019E6}" type="datetimeFigureOut">
              <a:rPr lang="en-US" smtClean="0"/>
              <a:t>2/2/2017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CCB8166A-1676-40FB-8A96-6514839B9E3C}" type="slidenum">
              <a:rPr lang="en-US" smtClean="0"/>
              <a:t>‹#›</a:t>
            </a:fld>
            <a:endParaRPr lang="en-US"/>
          </a:p>
        </p:txBody>
      </p:sp>
    </p:spTree>
    <p:extLst>
      <p:ext uri="{BB962C8B-B14F-4D97-AF65-F5344CB8AC3E}">
        <p14:creationId xmlns:p14="http://schemas.microsoft.com/office/powerpoint/2010/main" val="42607549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6808E8AF-8172-4918-B977-3430C7E019E6}" type="datetimeFigureOut">
              <a:rPr lang="en-US" smtClean="0"/>
              <a:t>2/2/2017</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CCB8166A-1676-40FB-8A96-6514839B9E3C}" type="slidenum">
              <a:rPr lang="en-US" smtClean="0"/>
              <a:t>‹#›</a:t>
            </a:fld>
            <a:endParaRPr lang="en-US"/>
          </a:p>
        </p:txBody>
      </p:sp>
    </p:spTree>
    <p:extLst>
      <p:ext uri="{BB962C8B-B14F-4D97-AF65-F5344CB8AC3E}">
        <p14:creationId xmlns:p14="http://schemas.microsoft.com/office/powerpoint/2010/main" val="2450078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6808E8AF-8172-4918-B977-3430C7E019E6}" type="datetimeFigureOut">
              <a:rPr lang="en-US" smtClean="0"/>
              <a:t>2/2/2017</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CCB8166A-1676-40FB-8A96-6514839B9E3C}" type="slidenum">
              <a:rPr lang="en-US" smtClean="0"/>
              <a:t>‹#›</a:t>
            </a:fld>
            <a:endParaRPr lang="en-US"/>
          </a:p>
        </p:txBody>
      </p:sp>
    </p:spTree>
    <p:extLst>
      <p:ext uri="{BB962C8B-B14F-4D97-AF65-F5344CB8AC3E}">
        <p14:creationId xmlns:p14="http://schemas.microsoft.com/office/powerpoint/2010/main" val="2493824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6808E8AF-8172-4918-B977-3430C7E019E6}" type="datetimeFigureOut">
              <a:rPr lang="en-US" smtClean="0"/>
              <a:t>2/2/2017</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CCB8166A-1676-40FB-8A96-6514839B9E3C}" type="slidenum">
              <a:rPr lang="en-US" smtClean="0"/>
              <a:t>‹#›</a:t>
            </a:fld>
            <a:endParaRPr lang="en-US"/>
          </a:p>
        </p:txBody>
      </p:sp>
    </p:spTree>
    <p:extLst>
      <p:ext uri="{BB962C8B-B14F-4D97-AF65-F5344CB8AC3E}">
        <p14:creationId xmlns:p14="http://schemas.microsoft.com/office/powerpoint/2010/main" val="29402451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6808E8AF-8172-4918-B977-3430C7E019E6}" type="datetimeFigureOut">
              <a:rPr lang="en-US" smtClean="0"/>
              <a:t>2/2/2017</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CCB8166A-1676-40FB-8A96-6514839B9E3C}" type="slidenum">
              <a:rPr lang="en-US" smtClean="0"/>
              <a:t>‹#›</a:t>
            </a:fld>
            <a:endParaRPr lang="en-US"/>
          </a:p>
        </p:txBody>
      </p:sp>
    </p:spTree>
    <p:extLst>
      <p:ext uri="{BB962C8B-B14F-4D97-AF65-F5344CB8AC3E}">
        <p14:creationId xmlns:p14="http://schemas.microsoft.com/office/powerpoint/2010/main" val="3757456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6808E8AF-8172-4918-B977-3430C7E019E6}" type="datetimeFigureOut">
              <a:rPr lang="en-US" smtClean="0"/>
              <a:t>2/2/2017</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CCB8166A-1676-40FB-8A96-6514839B9E3C}" type="slidenum">
              <a:rPr lang="en-US" smtClean="0"/>
              <a:t>‹#›</a:t>
            </a:fld>
            <a:endParaRPr lang="en-US"/>
          </a:p>
        </p:txBody>
      </p:sp>
    </p:spTree>
    <p:extLst>
      <p:ext uri="{BB962C8B-B14F-4D97-AF65-F5344CB8AC3E}">
        <p14:creationId xmlns:p14="http://schemas.microsoft.com/office/powerpoint/2010/main" val="4047613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6808E8AF-8172-4918-B977-3430C7E019E6}" type="datetimeFigureOut">
              <a:rPr lang="en-US" smtClean="0"/>
              <a:t>2/2/2017</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CCB8166A-1676-40FB-8A96-6514839B9E3C}" type="slidenum">
              <a:rPr lang="en-US" smtClean="0"/>
              <a:t>‹#›</a:t>
            </a:fld>
            <a:endParaRPr lang="en-US"/>
          </a:p>
        </p:txBody>
      </p:sp>
    </p:spTree>
    <p:extLst>
      <p:ext uri="{BB962C8B-B14F-4D97-AF65-F5344CB8AC3E}">
        <p14:creationId xmlns:p14="http://schemas.microsoft.com/office/powerpoint/2010/main" val="1270200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10004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B8166A-1676-40FB-8A96-6514839B9E3C}" type="slidenum">
              <a:rPr lang="en-US" smtClean="0"/>
              <a:t>‹#›</a:t>
            </a:fld>
            <a:endParaRPr lang="en-US"/>
          </a:p>
        </p:txBody>
      </p:sp>
      <p:pic>
        <p:nvPicPr>
          <p:cNvPr id="7" name="Picture 6"/>
          <p:cNvPicPr>
            <a:picLocks noChangeAspect="1"/>
          </p:cNvPicPr>
          <p:nvPr userDrawn="1"/>
        </p:nvPicPr>
        <p:blipFill rotWithShape="1">
          <a:blip r:embed="rId13">
            <a:extLst>
              <a:ext uri="{28A0092B-C50C-407E-A947-70E740481C1C}">
                <a14:useLocalDpi xmlns:a14="http://schemas.microsoft.com/office/drawing/2010/main" val="0"/>
              </a:ext>
            </a:extLst>
          </a:blip>
          <a:srcRect t="9022" b="9505"/>
          <a:stretch/>
        </p:blipFill>
        <p:spPr>
          <a:xfrm>
            <a:off x="0" y="6257925"/>
            <a:ext cx="12192000" cy="611272"/>
          </a:xfrm>
          <a:prstGeom prst="rect">
            <a:avLst/>
          </a:prstGeom>
        </p:spPr>
      </p:pic>
    </p:spTree>
    <p:extLst>
      <p:ext uri="{BB962C8B-B14F-4D97-AF65-F5344CB8AC3E}">
        <p14:creationId xmlns:p14="http://schemas.microsoft.com/office/powerpoint/2010/main" val="7169333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www.aiaa-space.org/AbstractSubmissionPolicies/"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aiaa-space.org/CallForPapers/"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www.aiaa-space.org/TechPresenterResources/"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aiaa-space.org/" TargetMode="External"/><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aiaa-space.org/CallForPapers/"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21111" b="39316"/>
          <a:stretch/>
        </p:blipFill>
        <p:spPr>
          <a:xfrm>
            <a:off x="0" y="0"/>
            <a:ext cx="12267832" cy="3236495"/>
          </a:xfrm>
          <a:prstGeom prst="rect">
            <a:avLst/>
          </a:prstGeom>
        </p:spPr>
      </p:pic>
      <p:sp>
        <p:nvSpPr>
          <p:cNvPr id="2" name="Title 1"/>
          <p:cNvSpPr>
            <a:spLocks noGrp="1"/>
          </p:cNvSpPr>
          <p:nvPr>
            <p:ph type="ctrTitle"/>
          </p:nvPr>
        </p:nvSpPr>
        <p:spPr>
          <a:xfrm>
            <a:off x="1561916" y="2710532"/>
            <a:ext cx="9144000" cy="2956342"/>
          </a:xfrm>
        </p:spPr>
        <p:txBody>
          <a:bodyPr/>
          <a:lstStyle/>
          <a:p>
            <a:r>
              <a:rPr lang="en-US" dirty="0"/>
              <a:t>Space 2017 Abstract Writing Course</a:t>
            </a:r>
          </a:p>
        </p:txBody>
      </p:sp>
    </p:spTree>
    <p:extLst>
      <p:ext uri="{BB962C8B-B14F-4D97-AF65-F5344CB8AC3E}">
        <p14:creationId xmlns:p14="http://schemas.microsoft.com/office/powerpoint/2010/main" val="6971376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an “extended” abstract?</a:t>
            </a:r>
          </a:p>
        </p:txBody>
      </p:sp>
      <p:sp>
        <p:nvSpPr>
          <p:cNvPr id="3" name="Content Placeholder 2"/>
          <p:cNvSpPr>
            <a:spLocks noGrp="1"/>
          </p:cNvSpPr>
          <p:nvPr>
            <p:ph idx="1"/>
          </p:nvPr>
        </p:nvSpPr>
        <p:spPr/>
        <p:txBody>
          <a:bodyPr/>
          <a:lstStyle/>
          <a:p>
            <a:r>
              <a:rPr lang="en-US" dirty="0"/>
              <a:t>Extended abstract / draft manuscript</a:t>
            </a:r>
          </a:p>
          <a:p>
            <a:r>
              <a:rPr lang="en-US" dirty="0"/>
              <a:t>1,000 word minimum</a:t>
            </a:r>
          </a:p>
          <a:p>
            <a:r>
              <a:rPr lang="en-US" dirty="0"/>
              <a:t>Must have sufficient detail to demonstrate the purpose of the paper, technical foundation, and preliminary results to date.</a:t>
            </a:r>
          </a:p>
          <a:p>
            <a:r>
              <a:rPr lang="en-US" dirty="0"/>
              <a:t>Sufficient information must be included to convince the forum organizers and reviewers that the author(s) will have a strong likelihood of completing the final manuscript by the submission deadline</a:t>
            </a:r>
          </a:p>
        </p:txBody>
      </p:sp>
    </p:spTree>
    <p:extLst>
      <p:ext uri="{BB962C8B-B14F-4D97-AF65-F5344CB8AC3E}">
        <p14:creationId xmlns:p14="http://schemas.microsoft.com/office/powerpoint/2010/main" val="37247966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 of an Extended Abstract</a:t>
            </a:r>
          </a:p>
        </p:txBody>
      </p:sp>
      <p:sp>
        <p:nvSpPr>
          <p:cNvPr id="3" name="Content Placeholder 2"/>
          <p:cNvSpPr>
            <a:spLocks noGrp="1"/>
          </p:cNvSpPr>
          <p:nvPr>
            <p:ph idx="1"/>
          </p:nvPr>
        </p:nvSpPr>
        <p:spPr/>
        <p:txBody>
          <a:bodyPr/>
          <a:lstStyle/>
          <a:p>
            <a:r>
              <a:rPr lang="en-US" dirty="0"/>
              <a:t>Title</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42105"/>
          <a:stretch/>
        </p:blipFill>
        <p:spPr>
          <a:xfrm>
            <a:off x="6245101" y="1455820"/>
            <a:ext cx="5845360" cy="4379495"/>
          </a:xfrm>
          <a:prstGeom prst="rect">
            <a:avLst/>
          </a:prstGeom>
        </p:spPr>
      </p:pic>
      <p:sp>
        <p:nvSpPr>
          <p:cNvPr id="5" name="Rectangle: Rounded Corners 4"/>
          <p:cNvSpPr/>
          <p:nvPr/>
        </p:nvSpPr>
        <p:spPr>
          <a:xfrm>
            <a:off x="6707323" y="2069432"/>
            <a:ext cx="4920916" cy="385010"/>
          </a:xfrm>
          <a:prstGeom prst="roundRect">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79688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 of an Extended Abstract</a:t>
            </a:r>
          </a:p>
        </p:txBody>
      </p:sp>
      <p:sp>
        <p:nvSpPr>
          <p:cNvPr id="3" name="Content Placeholder 2"/>
          <p:cNvSpPr>
            <a:spLocks noGrp="1"/>
          </p:cNvSpPr>
          <p:nvPr>
            <p:ph idx="1"/>
          </p:nvPr>
        </p:nvSpPr>
        <p:spPr/>
        <p:txBody>
          <a:bodyPr/>
          <a:lstStyle/>
          <a:p>
            <a:r>
              <a:rPr lang="en-US" dirty="0"/>
              <a:t>Title</a:t>
            </a:r>
          </a:p>
          <a:p>
            <a:r>
              <a:rPr lang="en-US" dirty="0"/>
              <a:t>Authors</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42105"/>
          <a:stretch/>
        </p:blipFill>
        <p:spPr>
          <a:xfrm>
            <a:off x="6245101" y="1455820"/>
            <a:ext cx="5845360" cy="4379495"/>
          </a:xfrm>
          <a:prstGeom prst="rect">
            <a:avLst/>
          </a:prstGeom>
        </p:spPr>
      </p:pic>
      <p:sp>
        <p:nvSpPr>
          <p:cNvPr id="5" name="Rectangle: Rounded Corners 4"/>
          <p:cNvSpPr/>
          <p:nvPr/>
        </p:nvSpPr>
        <p:spPr>
          <a:xfrm>
            <a:off x="6707323" y="2514600"/>
            <a:ext cx="4920916" cy="1287379"/>
          </a:xfrm>
          <a:prstGeom prst="roundRect">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28217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 of an Extended Abstract</a:t>
            </a:r>
          </a:p>
        </p:txBody>
      </p:sp>
      <p:sp>
        <p:nvSpPr>
          <p:cNvPr id="3" name="Content Placeholder 2"/>
          <p:cNvSpPr>
            <a:spLocks noGrp="1"/>
          </p:cNvSpPr>
          <p:nvPr>
            <p:ph idx="1"/>
          </p:nvPr>
        </p:nvSpPr>
        <p:spPr/>
        <p:txBody>
          <a:bodyPr/>
          <a:lstStyle/>
          <a:p>
            <a:r>
              <a:rPr lang="en-US" dirty="0"/>
              <a:t>Title</a:t>
            </a:r>
          </a:p>
          <a:p>
            <a:r>
              <a:rPr lang="en-US" dirty="0"/>
              <a:t>Authors</a:t>
            </a:r>
          </a:p>
          <a:p>
            <a:r>
              <a:rPr lang="en-US" dirty="0"/>
              <a:t>Summary / Description</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42105"/>
          <a:stretch/>
        </p:blipFill>
        <p:spPr>
          <a:xfrm>
            <a:off x="6245101" y="1455820"/>
            <a:ext cx="5845360" cy="4379495"/>
          </a:xfrm>
          <a:prstGeom prst="rect">
            <a:avLst/>
          </a:prstGeom>
        </p:spPr>
      </p:pic>
      <p:sp>
        <p:nvSpPr>
          <p:cNvPr id="5" name="Rectangle: Rounded Corners 4"/>
          <p:cNvSpPr/>
          <p:nvPr/>
        </p:nvSpPr>
        <p:spPr>
          <a:xfrm>
            <a:off x="6707323" y="3826042"/>
            <a:ext cx="4920916" cy="745958"/>
          </a:xfrm>
          <a:prstGeom prst="roundRect">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853350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 of an Extended Abstract</a:t>
            </a:r>
          </a:p>
        </p:txBody>
      </p:sp>
      <p:sp>
        <p:nvSpPr>
          <p:cNvPr id="3" name="Content Placeholder 2"/>
          <p:cNvSpPr>
            <a:spLocks noGrp="1"/>
          </p:cNvSpPr>
          <p:nvPr>
            <p:ph idx="1"/>
          </p:nvPr>
        </p:nvSpPr>
        <p:spPr/>
        <p:txBody>
          <a:bodyPr/>
          <a:lstStyle/>
          <a:p>
            <a:r>
              <a:rPr lang="en-US" dirty="0"/>
              <a:t>Title</a:t>
            </a:r>
          </a:p>
          <a:p>
            <a:r>
              <a:rPr lang="en-US" dirty="0"/>
              <a:t>Authors</a:t>
            </a:r>
          </a:p>
          <a:p>
            <a:r>
              <a:rPr lang="en-US" dirty="0"/>
              <a:t>Summary / Description</a:t>
            </a:r>
          </a:p>
          <a:p>
            <a:r>
              <a:rPr lang="en-US" dirty="0"/>
              <a:t>Paper Outline / Details</a:t>
            </a:r>
          </a:p>
          <a:p>
            <a:pPr lvl="1"/>
            <a:r>
              <a:rPr lang="en-US" dirty="0"/>
              <a:t>Sections</a:t>
            </a:r>
          </a:p>
          <a:p>
            <a:pPr lvl="1"/>
            <a:r>
              <a:rPr lang="en-US" dirty="0"/>
              <a:t>Subsections</a:t>
            </a:r>
          </a:p>
          <a:p>
            <a:pPr lvl="1"/>
            <a:r>
              <a:rPr lang="en-US" dirty="0"/>
              <a:t>Preliminary Details</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31493" b="15066"/>
          <a:stretch/>
        </p:blipFill>
        <p:spPr>
          <a:xfrm>
            <a:off x="6245101" y="1515980"/>
            <a:ext cx="5845360" cy="4042610"/>
          </a:xfrm>
          <a:prstGeom prst="rect">
            <a:avLst/>
          </a:prstGeom>
        </p:spPr>
      </p:pic>
      <p:sp>
        <p:nvSpPr>
          <p:cNvPr id="5" name="Rectangle: Rounded Corners 4"/>
          <p:cNvSpPr/>
          <p:nvPr/>
        </p:nvSpPr>
        <p:spPr>
          <a:xfrm>
            <a:off x="6707323" y="4114800"/>
            <a:ext cx="4920916" cy="1359568"/>
          </a:xfrm>
          <a:prstGeom prst="roundRect">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02568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Abstract Submission Policies</a:t>
            </a:r>
          </a:p>
        </p:txBody>
      </p:sp>
      <p:sp>
        <p:nvSpPr>
          <p:cNvPr id="3" name="Content Placeholder 2"/>
          <p:cNvSpPr>
            <a:spLocks noGrp="1"/>
          </p:cNvSpPr>
          <p:nvPr>
            <p:ph idx="1"/>
          </p:nvPr>
        </p:nvSpPr>
        <p:spPr/>
        <p:txBody>
          <a:bodyPr/>
          <a:lstStyle/>
          <a:p>
            <a:r>
              <a:rPr lang="en-US" dirty="0"/>
              <a:t>Publication Policy</a:t>
            </a:r>
          </a:p>
          <a:p>
            <a:r>
              <a:rPr lang="en-US" dirty="0"/>
              <a:t>“No Paper, No Podium”</a:t>
            </a:r>
          </a:p>
          <a:p>
            <a:r>
              <a:rPr lang="en-US" dirty="0"/>
              <a:t>Technology Transfer Considerations</a:t>
            </a:r>
          </a:p>
          <a:p>
            <a:r>
              <a:rPr lang="en-US" dirty="0"/>
              <a:t>International Traffic in Arms Regulations (ITAR)</a:t>
            </a:r>
          </a:p>
          <a:p>
            <a:pPr marL="0" indent="0">
              <a:buNone/>
            </a:pPr>
            <a:endParaRPr lang="en-US" dirty="0"/>
          </a:p>
          <a:p>
            <a:pPr marL="0" indent="0">
              <a:buNone/>
            </a:pPr>
            <a:endParaRPr lang="en-US" dirty="0">
              <a:hlinkClick r:id="rId2"/>
            </a:endParaRPr>
          </a:p>
          <a:p>
            <a:pPr marL="0" indent="0">
              <a:buNone/>
            </a:pPr>
            <a:r>
              <a:rPr lang="en-US" dirty="0">
                <a:hlinkClick r:id="rId2"/>
              </a:rPr>
              <a:t>http://www.aiaa-space.org/AbstractSubmissionPolicies/</a:t>
            </a:r>
            <a:endParaRPr lang="en-US" dirty="0"/>
          </a:p>
          <a:p>
            <a:pPr marL="0" indent="0">
              <a:buNone/>
            </a:pPr>
            <a:endParaRPr lang="en-US" dirty="0"/>
          </a:p>
        </p:txBody>
      </p:sp>
    </p:spTree>
    <p:extLst>
      <p:ext uri="{BB962C8B-B14F-4D97-AF65-F5344CB8AC3E}">
        <p14:creationId xmlns:p14="http://schemas.microsoft.com/office/powerpoint/2010/main" val="20123250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Agenda</a:t>
            </a:r>
          </a:p>
        </p:txBody>
      </p:sp>
      <p:sp>
        <p:nvSpPr>
          <p:cNvPr id="5" name="Content Placeholder 4"/>
          <p:cNvSpPr>
            <a:spLocks noGrp="1"/>
          </p:cNvSpPr>
          <p:nvPr>
            <p:ph idx="1"/>
          </p:nvPr>
        </p:nvSpPr>
        <p:spPr/>
        <p:txBody>
          <a:bodyPr/>
          <a:lstStyle/>
          <a:p>
            <a:r>
              <a:rPr lang="en-US" dirty="0"/>
              <a:t>Introductions</a:t>
            </a:r>
          </a:p>
          <a:p>
            <a:r>
              <a:rPr lang="en-US" dirty="0"/>
              <a:t>AIAA Space 2017</a:t>
            </a:r>
          </a:p>
          <a:p>
            <a:r>
              <a:rPr lang="en-US" dirty="0"/>
              <a:t>What is an Abstract?</a:t>
            </a:r>
          </a:p>
          <a:p>
            <a:r>
              <a:rPr lang="en-US" sz="3200" b="1" dirty="0"/>
              <a:t>Write your Abstract</a:t>
            </a:r>
          </a:p>
          <a:p>
            <a:r>
              <a:rPr lang="en-US" dirty="0"/>
              <a:t>How to Submit your Abstract?</a:t>
            </a:r>
          </a:p>
          <a:p>
            <a:r>
              <a:rPr lang="en-US" dirty="0"/>
              <a:t>Homework!</a:t>
            </a:r>
          </a:p>
          <a:p>
            <a:endParaRPr lang="en-US" dirty="0"/>
          </a:p>
          <a:p>
            <a:endParaRPr lang="en-US" dirty="0"/>
          </a:p>
        </p:txBody>
      </p:sp>
    </p:spTree>
    <p:extLst>
      <p:ext uri="{BB962C8B-B14F-4D97-AF65-F5344CB8AC3E}">
        <p14:creationId xmlns:p14="http://schemas.microsoft.com/office/powerpoint/2010/main" val="32523487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Work					20 minutes</a:t>
            </a:r>
          </a:p>
        </p:txBody>
      </p:sp>
      <p:sp>
        <p:nvSpPr>
          <p:cNvPr id="3" name="Content Placeholder 2"/>
          <p:cNvSpPr>
            <a:spLocks noGrp="1"/>
          </p:cNvSpPr>
          <p:nvPr>
            <p:ph idx="1"/>
          </p:nvPr>
        </p:nvSpPr>
        <p:spPr/>
        <p:txBody>
          <a:bodyPr/>
          <a:lstStyle/>
          <a:p>
            <a:pPr marL="514350" indent="-514350">
              <a:buFont typeface="+mj-lt"/>
              <a:buAutoNum type="arabicPeriod"/>
            </a:pPr>
            <a:r>
              <a:rPr lang="en-US" dirty="0"/>
              <a:t>Split into Groups (2-3 people)				(5 minutes)</a:t>
            </a:r>
          </a:p>
          <a:p>
            <a:pPr marL="514350" indent="-514350">
              <a:buFont typeface="+mj-lt"/>
              <a:buAutoNum type="arabicPeriod"/>
            </a:pPr>
            <a:r>
              <a:rPr lang="en-US" dirty="0"/>
              <a:t>Pick a couple topic ideas &amp; discuss			(10 minutes)</a:t>
            </a:r>
          </a:p>
          <a:p>
            <a:pPr marL="514350" indent="-514350">
              <a:buFont typeface="+mj-lt"/>
              <a:buAutoNum type="arabicPeriod"/>
            </a:pPr>
            <a:r>
              <a:rPr lang="en-US" dirty="0"/>
              <a:t>Write potential “Titles” for the topics 			(5 minutes)</a:t>
            </a:r>
          </a:p>
          <a:p>
            <a:pPr marL="514350" indent="-514350">
              <a:buFont typeface="+mj-lt"/>
              <a:buAutoNum type="arabicPeriod"/>
            </a:pPr>
            <a:r>
              <a:rPr lang="en-US" dirty="0"/>
              <a:t>Select the topic you want to write a paper on</a:t>
            </a:r>
          </a:p>
          <a:p>
            <a:endParaRPr lang="en-US" dirty="0"/>
          </a:p>
        </p:txBody>
      </p:sp>
    </p:spTree>
    <p:extLst>
      <p:ext uri="{BB962C8B-B14F-4D97-AF65-F5344CB8AC3E}">
        <p14:creationId xmlns:p14="http://schemas.microsoft.com/office/powerpoint/2010/main" val="20572351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Individual Work				30 minutes</a:t>
            </a:r>
          </a:p>
        </p:txBody>
      </p:sp>
      <p:sp>
        <p:nvSpPr>
          <p:cNvPr id="3" name="Content Placeholder 2"/>
          <p:cNvSpPr>
            <a:spLocks noGrp="1"/>
          </p:cNvSpPr>
          <p:nvPr>
            <p:ph idx="1"/>
          </p:nvPr>
        </p:nvSpPr>
        <p:spPr>
          <a:xfrm>
            <a:off x="838199" y="1825625"/>
            <a:ext cx="11076709" cy="4408920"/>
          </a:xfrm>
        </p:spPr>
        <p:txBody>
          <a:bodyPr>
            <a:normAutofit fontScale="92500" lnSpcReduction="10000"/>
          </a:bodyPr>
          <a:lstStyle/>
          <a:p>
            <a:pPr marL="0" indent="0">
              <a:buNone/>
            </a:pPr>
            <a:r>
              <a:rPr lang="en-US" u="sng" dirty="0"/>
              <a:t>Turn the Idea into an Abstract</a:t>
            </a:r>
          </a:p>
          <a:p>
            <a:pPr marL="457200" indent="-457200">
              <a:buFont typeface="+mj-lt"/>
              <a:buAutoNum type="arabicPeriod"/>
            </a:pPr>
            <a:r>
              <a:rPr lang="en-US" dirty="0"/>
              <a:t>Identify potential coauthors / list them</a:t>
            </a:r>
          </a:p>
          <a:p>
            <a:pPr marL="457200" indent="-457200">
              <a:buFont typeface="+mj-lt"/>
              <a:buAutoNum type="arabicPeriod"/>
            </a:pPr>
            <a:r>
              <a:rPr lang="en-US" dirty="0"/>
              <a:t>Create bulleted list of the key elements of the paper</a:t>
            </a:r>
          </a:p>
          <a:p>
            <a:pPr marL="457200" indent="-457200">
              <a:buFont typeface="+mj-lt"/>
              <a:buAutoNum type="arabicPeriod"/>
            </a:pPr>
            <a:r>
              <a:rPr lang="en-US" dirty="0"/>
              <a:t>Sort / organize list in the format the information would be presented</a:t>
            </a:r>
          </a:p>
          <a:p>
            <a:pPr marL="457200" indent="-457200">
              <a:buFont typeface="+mj-lt"/>
              <a:buAutoNum type="arabicPeriod"/>
            </a:pPr>
            <a:r>
              <a:rPr lang="en-US" dirty="0"/>
              <a:t>Write Abstract (summary) &amp; Paper Outline</a:t>
            </a:r>
          </a:p>
          <a:p>
            <a:pPr lvl="1"/>
            <a:r>
              <a:rPr lang="en-US" dirty="0"/>
              <a:t>Option 1: Write 5-8 sentences describing the paper / topic</a:t>
            </a:r>
          </a:p>
          <a:p>
            <a:pPr lvl="1"/>
            <a:r>
              <a:rPr lang="en-US" dirty="0"/>
              <a:t>Option 2: Write an outline with primary and secondary headings</a:t>
            </a:r>
          </a:p>
          <a:p>
            <a:endParaRPr lang="en-US" dirty="0"/>
          </a:p>
          <a:p>
            <a:r>
              <a:rPr lang="en-US" dirty="0"/>
              <a:t>Use your laptop / paper / or whiteboard</a:t>
            </a:r>
          </a:p>
          <a:p>
            <a:r>
              <a:rPr lang="en-US" dirty="0"/>
              <a:t>If using the laptop, type directly into the paper template</a:t>
            </a:r>
          </a:p>
        </p:txBody>
      </p:sp>
    </p:spTree>
    <p:extLst>
      <p:ext uri="{BB962C8B-B14F-4D97-AF65-F5344CB8AC3E}">
        <p14:creationId xmlns:p14="http://schemas.microsoft.com/office/powerpoint/2010/main" val="6727340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Agenda</a:t>
            </a:r>
          </a:p>
        </p:txBody>
      </p:sp>
      <p:sp>
        <p:nvSpPr>
          <p:cNvPr id="5" name="Content Placeholder 4"/>
          <p:cNvSpPr>
            <a:spLocks noGrp="1"/>
          </p:cNvSpPr>
          <p:nvPr>
            <p:ph idx="1"/>
          </p:nvPr>
        </p:nvSpPr>
        <p:spPr/>
        <p:txBody>
          <a:bodyPr/>
          <a:lstStyle/>
          <a:p>
            <a:r>
              <a:rPr lang="en-US" dirty="0"/>
              <a:t>Introductions</a:t>
            </a:r>
          </a:p>
          <a:p>
            <a:r>
              <a:rPr lang="en-US" dirty="0"/>
              <a:t>AIAA Space 2017</a:t>
            </a:r>
          </a:p>
          <a:p>
            <a:r>
              <a:rPr lang="en-US" dirty="0"/>
              <a:t>What is an Abstract?</a:t>
            </a:r>
          </a:p>
          <a:p>
            <a:r>
              <a:rPr lang="en-US" dirty="0"/>
              <a:t>Write your Abstract</a:t>
            </a:r>
          </a:p>
          <a:p>
            <a:r>
              <a:rPr lang="en-US" sz="3200" b="1" dirty="0"/>
              <a:t>How to Submit your Abstract?</a:t>
            </a:r>
          </a:p>
          <a:p>
            <a:r>
              <a:rPr lang="en-US" dirty="0"/>
              <a:t>Homework!</a:t>
            </a:r>
          </a:p>
          <a:p>
            <a:endParaRPr lang="en-US" dirty="0"/>
          </a:p>
          <a:p>
            <a:endParaRPr lang="en-US" dirty="0"/>
          </a:p>
        </p:txBody>
      </p:sp>
    </p:spTree>
    <p:extLst>
      <p:ext uri="{BB962C8B-B14F-4D97-AF65-F5344CB8AC3E}">
        <p14:creationId xmlns:p14="http://schemas.microsoft.com/office/powerpoint/2010/main" val="36449407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Agenda</a:t>
            </a:r>
          </a:p>
        </p:txBody>
      </p:sp>
      <p:sp>
        <p:nvSpPr>
          <p:cNvPr id="5" name="Content Placeholder 4"/>
          <p:cNvSpPr>
            <a:spLocks noGrp="1"/>
          </p:cNvSpPr>
          <p:nvPr>
            <p:ph idx="1"/>
          </p:nvPr>
        </p:nvSpPr>
        <p:spPr/>
        <p:txBody>
          <a:bodyPr/>
          <a:lstStyle/>
          <a:p>
            <a:r>
              <a:rPr lang="en-US" dirty="0"/>
              <a:t>Introductions</a:t>
            </a:r>
          </a:p>
          <a:p>
            <a:r>
              <a:rPr lang="en-US" dirty="0"/>
              <a:t>AIAA Space 2017</a:t>
            </a:r>
          </a:p>
          <a:p>
            <a:r>
              <a:rPr lang="en-US" dirty="0"/>
              <a:t>What is an Abstract?</a:t>
            </a:r>
          </a:p>
          <a:p>
            <a:r>
              <a:rPr lang="en-US" dirty="0"/>
              <a:t>Write your Abstract</a:t>
            </a:r>
          </a:p>
          <a:p>
            <a:r>
              <a:rPr lang="en-US" dirty="0"/>
              <a:t>How to Submit your Abstract?</a:t>
            </a:r>
          </a:p>
          <a:p>
            <a:r>
              <a:rPr lang="en-US" dirty="0"/>
              <a:t>Homework!</a:t>
            </a:r>
          </a:p>
          <a:p>
            <a:endParaRPr lang="en-US" dirty="0"/>
          </a:p>
          <a:p>
            <a:endParaRPr lang="en-US" dirty="0"/>
          </a:p>
        </p:txBody>
      </p:sp>
    </p:spTree>
    <p:extLst>
      <p:ext uri="{BB962C8B-B14F-4D97-AF65-F5344CB8AC3E}">
        <p14:creationId xmlns:p14="http://schemas.microsoft.com/office/powerpoint/2010/main" val="13041854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Submit your Abstract</a:t>
            </a:r>
          </a:p>
        </p:txBody>
      </p:sp>
      <p:sp>
        <p:nvSpPr>
          <p:cNvPr id="3" name="Content Placeholder 2"/>
          <p:cNvSpPr>
            <a:spLocks noGrp="1"/>
          </p:cNvSpPr>
          <p:nvPr>
            <p:ph idx="1"/>
          </p:nvPr>
        </p:nvSpPr>
        <p:spPr/>
        <p:txBody>
          <a:bodyPr/>
          <a:lstStyle/>
          <a:p>
            <a:r>
              <a:rPr lang="en-US" dirty="0"/>
              <a:t>Have the following information ready</a:t>
            </a:r>
          </a:p>
          <a:p>
            <a:pPr lvl="1"/>
            <a:r>
              <a:rPr lang="en-US" dirty="0"/>
              <a:t>Abstract Title (Title Case)</a:t>
            </a:r>
          </a:p>
          <a:p>
            <a:pPr lvl="1"/>
            <a:r>
              <a:rPr lang="en-US" dirty="0"/>
              <a:t>Presenter Biography (200 word limit)</a:t>
            </a:r>
          </a:p>
          <a:p>
            <a:pPr lvl="1"/>
            <a:r>
              <a:rPr lang="en-US" dirty="0"/>
              <a:t>Presentation Type (</a:t>
            </a:r>
            <a:r>
              <a:rPr lang="en-US" dirty="0" err="1"/>
              <a:t>ie</a:t>
            </a:r>
            <a:r>
              <a:rPr lang="en-US" dirty="0"/>
              <a:t>: Technical Paper / Student Paper)</a:t>
            </a:r>
          </a:p>
          <a:p>
            <a:pPr lvl="1"/>
            <a:r>
              <a:rPr lang="en-US" dirty="0"/>
              <a:t>Topic (from category list)</a:t>
            </a:r>
          </a:p>
          <a:p>
            <a:pPr lvl="1"/>
            <a:r>
              <a:rPr lang="en-US" dirty="0"/>
              <a:t>Authors (First, Last, Email)</a:t>
            </a:r>
          </a:p>
          <a:p>
            <a:endParaRPr lang="en-US" dirty="0"/>
          </a:p>
          <a:p>
            <a:r>
              <a:rPr lang="en-US" dirty="0"/>
              <a:t>Save a PDF of your Extended Abstract to upload</a:t>
            </a:r>
          </a:p>
          <a:p>
            <a:pPr lvl="1"/>
            <a:r>
              <a:rPr lang="en-US" dirty="0"/>
              <a:t>Must be less than 10 MB</a:t>
            </a:r>
          </a:p>
        </p:txBody>
      </p:sp>
    </p:spTree>
    <p:extLst>
      <p:ext uri="{BB962C8B-B14F-4D97-AF65-F5344CB8AC3E}">
        <p14:creationId xmlns:p14="http://schemas.microsoft.com/office/powerpoint/2010/main" val="9825424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1</a:t>
            </a:r>
          </a:p>
        </p:txBody>
      </p:sp>
      <p:pic>
        <p:nvPicPr>
          <p:cNvPr id="4" name="Content Placeholder 3"/>
          <p:cNvPicPr>
            <a:picLocks noGrp="1" noChangeAspect="1"/>
          </p:cNvPicPr>
          <p:nvPr>
            <p:ph idx="1"/>
          </p:nvPr>
        </p:nvPicPr>
        <p:blipFill>
          <a:blip r:embed="rId2"/>
          <a:stretch>
            <a:fillRect/>
          </a:stretch>
        </p:blipFill>
        <p:spPr>
          <a:xfrm>
            <a:off x="2817879" y="1323609"/>
            <a:ext cx="6898776" cy="4879622"/>
          </a:xfrm>
          <a:prstGeom prst="rect">
            <a:avLst/>
          </a:prstGeom>
        </p:spPr>
      </p:pic>
      <p:sp>
        <p:nvSpPr>
          <p:cNvPr id="5" name="Rectangle 4"/>
          <p:cNvSpPr/>
          <p:nvPr/>
        </p:nvSpPr>
        <p:spPr>
          <a:xfrm>
            <a:off x="3874847" y="843240"/>
            <a:ext cx="4442306" cy="369332"/>
          </a:xfrm>
          <a:prstGeom prst="rect">
            <a:avLst/>
          </a:prstGeom>
        </p:spPr>
        <p:txBody>
          <a:bodyPr wrap="none">
            <a:spAutoFit/>
          </a:bodyPr>
          <a:lstStyle/>
          <a:p>
            <a:r>
              <a:rPr lang="en-US" dirty="0">
                <a:hlinkClick r:id="rId3"/>
              </a:rPr>
              <a:t>http://www.aiaa-space.org/CallForPapers/</a:t>
            </a:r>
            <a:endParaRPr lang="en-US" dirty="0"/>
          </a:p>
        </p:txBody>
      </p:sp>
      <p:sp>
        <p:nvSpPr>
          <p:cNvPr id="6" name="Rectangle: Rounded Corners 5"/>
          <p:cNvSpPr/>
          <p:nvPr/>
        </p:nvSpPr>
        <p:spPr>
          <a:xfrm>
            <a:off x="3057235" y="4516582"/>
            <a:ext cx="2221101" cy="563418"/>
          </a:xfrm>
          <a:prstGeom prst="roundRect">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a:stCxn id="10" idx="3"/>
            <a:endCxn id="6" idx="1"/>
          </p:cNvCxnSpPr>
          <p:nvPr/>
        </p:nvCxnSpPr>
        <p:spPr>
          <a:xfrm>
            <a:off x="1970443" y="3634510"/>
            <a:ext cx="1086792" cy="1163781"/>
          </a:xfrm>
          <a:prstGeom prst="straightConnector1">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10" name="Rectangle: Rounded Corners 9"/>
          <p:cNvSpPr/>
          <p:nvPr/>
        </p:nvSpPr>
        <p:spPr>
          <a:xfrm>
            <a:off x="391024" y="3417455"/>
            <a:ext cx="1579419" cy="434109"/>
          </a:xfrm>
          <a:prstGeom prst="round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Click Link</a:t>
            </a:r>
          </a:p>
        </p:txBody>
      </p:sp>
    </p:spTree>
    <p:extLst>
      <p:ext uri="{BB962C8B-B14F-4D97-AF65-F5344CB8AC3E}">
        <p14:creationId xmlns:p14="http://schemas.microsoft.com/office/powerpoint/2010/main" val="2046251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805094" y="1314565"/>
            <a:ext cx="6911562" cy="4888666"/>
          </a:xfrm>
          <a:prstGeom prst="rect">
            <a:avLst/>
          </a:prstGeom>
        </p:spPr>
      </p:pic>
      <p:sp>
        <p:nvSpPr>
          <p:cNvPr id="2" name="Title 1"/>
          <p:cNvSpPr>
            <a:spLocks noGrp="1"/>
          </p:cNvSpPr>
          <p:nvPr>
            <p:ph type="title"/>
          </p:nvPr>
        </p:nvSpPr>
        <p:spPr/>
        <p:txBody>
          <a:bodyPr/>
          <a:lstStyle/>
          <a:p>
            <a:r>
              <a:rPr lang="en-US" dirty="0"/>
              <a:t>Step 2: Sign In</a:t>
            </a:r>
          </a:p>
        </p:txBody>
      </p:sp>
      <p:sp>
        <p:nvSpPr>
          <p:cNvPr id="6" name="Rectangle: Rounded Corners 5"/>
          <p:cNvSpPr/>
          <p:nvPr/>
        </p:nvSpPr>
        <p:spPr>
          <a:xfrm>
            <a:off x="3937337" y="3417455"/>
            <a:ext cx="2989936" cy="1533236"/>
          </a:xfrm>
          <a:prstGeom prst="roundRect">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a:stCxn id="10" idx="3"/>
            <a:endCxn id="6" idx="1"/>
          </p:cNvCxnSpPr>
          <p:nvPr/>
        </p:nvCxnSpPr>
        <p:spPr>
          <a:xfrm>
            <a:off x="2292110" y="3500582"/>
            <a:ext cx="1645227" cy="683491"/>
          </a:xfrm>
          <a:prstGeom prst="straightConnector1">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10" name="Rectangle: Rounded Corners 9"/>
          <p:cNvSpPr/>
          <p:nvPr/>
        </p:nvSpPr>
        <p:spPr>
          <a:xfrm>
            <a:off x="133898" y="3149599"/>
            <a:ext cx="2158212" cy="701965"/>
          </a:xfrm>
          <a:prstGeom prst="round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If an AIAA member, sign in. </a:t>
            </a:r>
          </a:p>
        </p:txBody>
      </p:sp>
      <p:sp>
        <p:nvSpPr>
          <p:cNvPr id="15" name="Rectangle: Rounded Corners 14"/>
          <p:cNvSpPr/>
          <p:nvPr/>
        </p:nvSpPr>
        <p:spPr>
          <a:xfrm>
            <a:off x="277061" y="4636655"/>
            <a:ext cx="2158212" cy="701965"/>
          </a:xfrm>
          <a:prstGeom prst="round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If not “create an account”</a:t>
            </a:r>
          </a:p>
        </p:txBody>
      </p:sp>
      <p:sp>
        <p:nvSpPr>
          <p:cNvPr id="16" name="Rectangle: Rounded Corners 15"/>
          <p:cNvSpPr/>
          <p:nvPr/>
        </p:nvSpPr>
        <p:spPr>
          <a:xfrm>
            <a:off x="4211782" y="4987637"/>
            <a:ext cx="1773382" cy="277090"/>
          </a:xfrm>
          <a:prstGeom prst="roundRect">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p:cNvCxnSpPr>
            <a:stCxn id="15" idx="3"/>
            <a:endCxn id="16" idx="1"/>
          </p:cNvCxnSpPr>
          <p:nvPr/>
        </p:nvCxnSpPr>
        <p:spPr>
          <a:xfrm>
            <a:off x="2435273" y="4987638"/>
            <a:ext cx="1776509" cy="138544"/>
          </a:xfrm>
          <a:prstGeom prst="straightConnector1">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3816716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805095" y="1314565"/>
            <a:ext cx="6911562" cy="4888666"/>
          </a:xfrm>
          <a:prstGeom prst="rect">
            <a:avLst/>
          </a:prstGeom>
        </p:spPr>
      </p:pic>
      <p:sp>
        <p:nvSpPr>
          <p:cNvPr id="2" name="Title 1"/>
          <p:cNvSpPr>
            <a:spLocks noGrp="1"/>
          </p:cNvSpPr>
          <p:nvPr>
            <p:ph type="title"/>
          </p:nvPr>
        </p:nvSpPr>
        <p:spPr/>
        <p:txBody>
          <a:bodyPr/>
          <a:lstStyle/>
          <a:p>
            <a:r>
              <a:rPr lang="en-US" dirty="0"/>
              <a:t>Step 3: Navigate </a:t>
            </a:r>
            <a:r>
              <a:rPr lang="en-US" dirty="0" err="1"/>
              <a:t>ScholarOne</a:t>
            </a:r>
            <a:endParaRPr lang="en-US" dirty="0"/>
          </a:p>
        </p:txBody>
      </p:sp>
      <p:sp>
        <p:nvSpPr>
          <p:cNvPr id="6" name="Rectangle: Rounded Corners 5"/>
          <p:cNvSpPr/>
          <p:nvPr/>
        </p:nvSpPr>
        <p:spPr>
          <a:xfrm>
            <a:off x="3603505" y="2572544"/>
            <a:ext cx="986968" cy="290729"/>
          </a:xfrm>
          <a:prstGeom prst="roundRect">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a:stCxn id="10" idx="3"/>
            <a:endCxn id="6" idx="1"/>
          </p:cNvCxnSpPr>
          <p:nvPr/>
        </p:nvCxnSpPr>
        <p:spPr>
          <a:xfrm flipV="1">
            <a:off x="2292110" y="2717909"/>
            <a:ext cx="1311395" cy="782673"/>
          </a:xfrm>
          <a:prstGeom prst="straightConnector1">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10" name="Rectangle: Rounded Corners 9"/>
          <p:cNvSpPr/>
          <p:nvPr/>
        </p:nvSpPr>
        <p:spPr>
          <a:xfrm>
            <a:off x="133898" y="3149599"/>
            <a:ext cx="2158212" cy="701965"/>
          </a:xfrm>
          <a:prstGeom prst="round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Click Submission </a:t>
            </a:r>
          </a:p>
        </p:txBody>
      </p:sp>
    </p:spTree>
    <p:extLst>
      <p:ext uri="{BB962C8B-B14F-4D97-AF65-F5344CB8AC3E}">
        <p14:creationId xmlns:p14="http://schemas.microsoft.com/office/powerpoint/2010/main" val="1289555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805094" y="1314565"/>
            <a:ext cx="6911563" cy="4888666"/>
          </a:xfrm>
          <a:prstGeom prst="rect">
            <a:avLst/>
          </a:prstGeom>
        </p:spPr>
      </p:pic>
      <p:sp>
        <p:nvSpPr>
          <p:cNvPr id="2" name="Title 1"/>
          <p:cNvSpPr>
            <a:spLocks noGrp="1"/>
          </p:cNvSpPr>
          <p:nvPr>
            <p:ph type="title"/>
          </p:nvPr>
        </p:nvSpPr>
        <p:spPr/>
        <p:txBody>
          <a:bodyPr/>
          <a:lstStyle/>
          <a:p>
            <a:r>
              <a:rPr lang="en-US" dirty="0"/>
              <a:t>Step 3: Navigate </a:t>
            </a:r>
            <a:r>
              <a:rPr lang="en-US" dirty="0" err="1"/>
              <a:t>ScholarOne</a:t>
            </a:r>
            <a:endParaRPr lang="en-US" dirty="0"/>
          </a:p>
        </p:txBody>
      </p:sp>
      <p:sp>
        <p:nvSpPr>
          <p:cNvPr id="6" name="Rectangle: Rounded Corners 5"/>
          <p:cNvSpPr/>
          <p:nvPr/>
        </p:nvSpPr>
        <p:spPr>
          <a:xfrm>
            <a:off x="3067795" y="3209852"/>
            <a:ext cx="1264059" cy="290729"/>
          </a:xfrm>
          <a:prstGeom prst="roundRect">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a:stCxn id="10" idx="3"/>
            <a:endCxn id="6" idx="1"/>
          </p:cNvCxnSpPr>
          <p:nvPr/>
        </p:nvCxnSpPr>
        <p:spPr>
          <a:xfrm flipV="1">
            <a:off x="2292110" y="3355217"/>
            <a:ext cx="775685" cy="145365"/>
          </a:xfrm>
          <a:prstGeom prst="straightConnector1">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10" name="Rectangle: Rounded Corners 9"/>
          <p:cNvSpPr/>
          <p:nvPr/>
        </p:nvSpPr>
        <p:spPr>
          <a:xfrm>
            <a:off x="133898" y="3149599"/>
            <a:ext cx="2158212" cy="701965"/>
          </a:xfrm>
          <a:prstGeom prst="round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Click “Create New Submission”</a:t>
            </a:r>
          </a:p>
        </p:txBody>
      </p:sp>
    </p:spTree>
    <p:extLst>
      <p:ext uri="{BB962C8B-B14F-4D97-AF65-F5344CB8AC3E}">
        <p14:creationId xmlns:p14="http://schemas.microsoft.com/office/powerpoint/2010/main" val="32447616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805094" y="1314565"/>
            <a:ext cx="6911563" cy="4888667"/>
          </a:xfrm>
          <a:prstGeom prst="rect">
            <a:avLst/>
          </a:prstGeom>
        </p:spPr>
      </p:pic>
      <p:sp>
        <p:nvSpPr>
          <p:cNvPr id="2" name="Title 1"/>
          <p:cNvSpPr>
            <a:spLocks noGrp="1"/>
          </p:cNvSpPr>
          <p:nvPr>
            <p:ph type="title"/>
          </p:nvPr>
        </p:nvSpPr>
        <p:spPr/>
        <p:txBody>
          <a:bodyPr/>
          <a:lstStyle/>
          <a:p>
            <a:r>
              <a:rPr lang="en-US" dirty="0"/>
              <a:t>Step 3: Navigate </a:t>
            </a:r>
            <a:r>
              <a:rPr lang="en-US" dirty="0" err="1"/>
              <a:t>ScholarOne</a:t>
            </a:r>
            <a:endParaRPr lang="en-US" dirty="0"/>
          </a:p>
        </p:txBody>
      </p:sp>
      <p:sp>
        <p:nvSpPr>
          <p:cNvPr id="6" name="Rectangle: Rounded Corners 5"/>
          <p:cNvSpPr/>
          <p:nvPr/>
        </p:nvSpPr>
        <p:spPr>
          <a:xfrm>
            <a:off x="4554850" y="4900106"/>
            <a:ext cx="1809005" cy="290729"/>
          </a:xfrm>
          <a:prstGeom prst="roundRect">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a:stCxn id="10" idx="3"/>
            <a:endCxn id="6" idx="1"/>
          </p:cNvCxnSpPr>
          <p:nvPr/>
        </p:nvCxnSpPr>
        <p:spPr>
          <a:xfrm>
            <a:off x="2292110" y="3500582"/>
            <a:ext cx="2262740" cy="1544889"/>
          </a:xfrm>
          <a:prstGeom prst="straightConnector1">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10" name="Rectangle: Rounded Corners 9"/>
          <p:cNvSpPr/>
          <p:nvPr/>
        </p:nvSpPr>
        <p:spPr>
          <a:xfrm>
            <a:off x="133898" y="3149599"/>
            <a:ext cx="2158212" cy="701965"/>
          </a:xfrm>
          <a:prstGeom prst="round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Input required information</a:t>
            </a:r>
          </a:p>
        </p:txBody>
      </p:sp>
    </p:spTree>
    <p:extLst>
      <p:ext uri="{BB962C8B-B14F-4D97-AF65-F5344CB8AC3E}">
        <p14:creationId xmlns:p14="http://schemas.microsoft.com/office/powerpoint/2010/main" val="31571046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805094" y="1314565"/>
            <a:ext cx="6911564" cy="4888668"/>
          </a:xfrm>
          <a:prstGeom prst="rect">
            <a:avLst/>
          </a:prstGeom>
        </p:spPr>
      </p:pic>
      <p:sp>
        <p:nvSpPr>
          <p:cNvPr id="2" name="Title 1"/>
          <p:cNvSpPr>
            <a:spLocks noGrp="1"/>
          </p:cNvSpPr>
          <p:nvPr>
            <p:ph type="title"/>
          </p:nvPr>
        </p:nvSpPr>
        <p:spPr/>
        <p:txBody>
          <a:bodyPr/>
          <a:lstStyle/>
          <a:p>
            <a:r>
              <a:rPr lang="en-US" dirty="0"/>
              <a:t>Step 3: Navigate </a:t>
            </a:r>
            <a:r>
              <a:rPr lang="en-US" dirty="0" err="1"/>
              <a:t>ScholarOne</a:t>
            </a:r>
            <a:endParaRPr lang="en-US" dirty="0"/>
          </a:p>
        </p:txBody>
      </p:sp>
      <p:sp>
        <p:nvSpPr>
          <p:cNvPr id="6" name="Rectangle: Rounded Corners 5"/>
          <p:cNvSpPr/>
          <p:nvPr/>
        </p:nvSpPr>
        <p:spPr>
          <a:xfrm>
            <a:off x="7649031" y="4826215"/>
            <a:ext cx="1809005" cy="290729"/>
          </a:xfrm>
          <a:prstGeom prst="roundRect">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a:stCxn id="10" idx="3"/>
            <a:endCxn id="6" idx="1"/>
          </p:cNvCxnSpPr>
          <p:nvPr/>
        </p:nvCxnSpPr>
        <p:spPr>
          <a:xfrm>
            <a:off x="2430656" y="4659745"/>
            <a:ext cx="5218375" cy="311835"/>
          </a:xfrm>
          <a:prstGeom prst="straightConnector1">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10" name="Rectangle: Rounded Corners 9"/>
          <p:cNvSpPr/>
          <p:nvPr/>
        </p:nvSpPr>
        <p:spPr>
          <a:xfrm>
            <a:off x="452582" y="4202545"/>
            <a:ext cx="1978074" cy="914399"/>
          </a:xfrm>
          <a:prstGeom prst="round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Click “Save &amp; Continue” and follow steps 1-5</a:t>
            </a:r>
          </a:p>
        </p:txBody>
      </p:sp>
      <p:cxnSp>
        <p:nvCxnSpPr>
          <p:cNvPr id="15" name="Straight Arrow Connector 14"/>
          <p:cNvCxnSpPr>
            <a:stCxn id="10" idx="3"/>
            <a:endCxn id="18" idx="1"/>
          </p:cNvCxnSpPr>
          <p:nvPr/>
        </p:nvCxnSpPr>
        <p:spPr>
          <a:xfrm flipV="1">
            <a:off x="2430656" y="3169754"/>
            <a:ext cx="549394" cy="1489991"/>
          </a:xfrm>
          <a:prstGeom prst="straightConnector1">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18" name="Rectangle: Rounded Corners 17"/>
          <p:cNvSpPr/>
          <p:nvPr/>
        </p:nvSpPr>
        <p:spPr>
          <a:xfrm>
            <a:off x="2980050" y="2349399"/>
            <a:ext cx="1730496" cy="1640710"/>
          </a:xfrm>
          <a:prstGeom prst="roundRect">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16634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Agenda</a:t>
            </a:r>
          </a:p>
        </p:txBody>
      </p:sp>
      <p:sp>
        <p:nvSpPr>
          <p:cNvPr id="5" name="Content Placeholder 4"/>
          <p:cNvSpPr>
            <a:spLocks noGrp="1"/>
          </p:cNvSpPr>
          <p:nvPr>
            <p:ph idx="1"/>
          </p:nvPr>
        </p:nvSpPr>
        <p:spPr/>
        <p:txBody>
          <a:bodyPr/>
          <a:lstStyle/>
          <a:p>
            <a:r>
              <a:rPr lang="en-US" dirty="0"/>
              <a:t>Introductions</a:t>
            </a:r>
          </a:p>
          <a:p>
            <a:r>
              <a:rPr lang="en-US" dirty="0"/>
              <a:t>AIAA Space 2017</a:t>
            </a:r>
          </a:p>
          <a:p>
            <a:r>
              <a:rPr lang="en-US" dirty="0"/>
              <a:t>What is an Abstract?</a:t>
            </a:r>
          </a:p>
          <a:p>
            <a:r>
              <a:rPr lang="en-US" dirty="0"/>
              <a:t>Write your Abstract</a:t>
            </a:r>
          </a:p>
          <a:p>
            <a:r>
              <a:rPr lang="en-US" dirty="0"/>
              <a:t>How to Submit your Abstract?</a:t>
            </a:r>
          </a:p>
          <a:p>
            <a:r>
              <a:rPr lang="en-US" sz="3200" b="1" dirty="0"/>
              <a:t>Homework!</a:t>
            </a:r>
          </a:p>
          <a:p>
            <a:endParaRPr lang="en-US" dirty="0"/>
          </a:p>
          <a:p>
            <a:endParaRPr lang="en-US" dirty="0"/>
          </a:p>
        </p:txBody>
      </p:sp>
    </p:spTree>
    <p:extLst>
      <p:ext uri="{BB962C8B-B14F-4D97-AF65-F5344CB8AC3E}">
        <p14:creationId xmlns:p14="http://schemas.microsoft.com/office/powerpoint/2010/main" val="8218422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Homework</a:t>
            </a:r>
          </a:p>
        </p:txBody>
      </p:sp>
      <p:sp>
        <p:nvSpPr>
          <p:cNvPr id="3" name="Content Placeholder 2"/>
          <p:cNvSpPr>
            <a:spLocks noGrp="1"/>
          </p:cNvSpPr>
          <p:nvPr>
            <p:ph idx="1"/>
          </p:nvPr>
        </p:nvSpPr>
        <p:spPr/>
        <p:txBody>
          <a:bodyPr/>
          <a:lstStyle/>
          <a:p>
            <a:r>
              <a:rPr lang="en-US" dirty="0"/>
              <a:t>Use the AIAA Template to Prepare an Extended Abstract.</a:t>
            </a:r>
          </a:p>
          <a:p>
            <a:r>
              <a:rPr lang="en-US" dirty="0"/>
              <a:t>Talk with you co-authors and assign them elements of the abstract.</a:t>
            </a:r>
          </a:p>
          <a:p>
            <a:r>
              <a:rPr lang="en-US" dirty="0"/>
              <a:t>Obtain approval from your organization (if needed).</a:t>
            </a:r>
          </a:p>
          <a:p>
            <a:r>
              <a:rPr lang="en-US" dirty="0"/>
              <a:t>Submit abstract by 8pm MT on Feb 23.</a:t>
            </a:r>
          </a:p>
        </p:txBody>
      </p:sp>
    </p:spTree>
    <p:extLst>
      <p:ext uri="{BB962C8B-B14F-4D97-AF65-F5344CB8AC3E}">
        <p14:creationId xmlns:p14="http://schemas.microsoft.com/office/powerpoint/2010/main" val="6295165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Thank you!</a:t>
            </a:r>
          </a:p>
        </p:txBody>
      </p:sp>
      <p:sp>
        <p:nvSpPr>
          <p:cNvPr id="5" name="Subtitle 4"/>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7072798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Agenda</a:t>
            </a:r>
          </a:p>
        </p:txBody>
      </p:sp>
      <p:sp>
        <p:nvSpPr>
          <p:cNvPr id="5" name="Content Placeholder 4"/>
          <p:cNvSpPr>
            <a:spLocks noGrp="1"/>
          </p:cNvSpPr>
          <p:nvPr>
            <p:ph idx="1"/>
          </p:nvPr>
        </p:nvSpPr>
        <p:spPr/>
        <p:txBody>
          <a:bodyPr/>
          <a:lstStyle/>
          <a:p>
            <a:r>
              <a:rPr lang="en-US" sz="3200" b="1" dirty="0"/>
              <a:t>Introductions</a:t>
            </a:r>
          </a:p>
          <a:p>
            <a:r>
              <a:rPr lang="en-US" dirty="0"/>
              <a:t>AIAA Space 2017</a:t>
            </a:r>
          </a:p>
          <a:p>
            <a:r>
              <a:rPr lang="en-US" dirty="0"/>
              <a:t>What is an Abstract?</a:t>
            </a:r>
          </a:p>
          <a:p>
            <a:r>
              <a:rPr lang="en-US" dirty="0"/>
              <a:t>Write your Abstract</a:t>
            </a:r>
          </a:p>
          <a:p>
            <a:r>
              <a:rPr lang="en-US" dirty="0"/>
              <a:t>How to Submit your Abstract?</a:t>
            </a:r>
          </a:p>
          <a:p>
            <a:r>
              <a:rPr lang="en-US" dirty="0"/>
              <a:t>Homework!</a:t>
            </a:r>
          </a:p>
          <a:p>
            <a:endParaRPr lang="en-US" dirty="0"/>
          </a:p>
          <a:p>
            <a:endParaRPr lang="en-US" dirty="0"/>
          </a:p>
        </p:txBody>
      </p:sp>
    </p:spTree>
    <p:extLst>
      <p:ext uri="{BB962C8B-B14F-4D97-AF65-F5344CB8AC3E}">
        <p14:creationId xmlns:p14="http://schemas.microsoft.com/office/powerpoint/2010/main" val="20399122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Backup Slides</a:t>
            </a:r>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6577136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Publication Policy</a:t>
            </a:r>
          </a:p>
        </p:txBody>
      </p:sp>
      <p:sp>
        <p:nvSpPr>
          <p:cNvPr id="3" name="Content Placeholder 2"/>
          <p:cNvSpPr>
            <a:spLocks noGrp="1"/>
          </p:cNvSpPr>
          <p:nvPr>
            <p:ph idx="1"/>
          </p:nvPr>
        </p:nvSpPr>
        <p:spPr/>
        <p:txBody>
          <a:bodyPr/>
          <a:lstStyle/>
          <a:p>
            <a:pPr marL="0" indent="0">
              <a:buNone/>
            </a:pPr>
            <a:r>
              <a:rPr lang="en-US" u="sng" dirty="0"/>
              <a:t>AIAA will not consider for presentation or publication any paper that has been or will be presented or published elsewhere. </a:t>
            </a:r>
            <a:r>
              <a:rPr lang="en-US" dirty="0"/>
              <a:t>Authors will be required to sign a statement to this effect. AIAA policy precludes an abstract or paper from being submitted multiple times to the same Conference or Forum, or to conferences held in conjunction with other AIAA Forums. Overlapping submissions may result in your paper being withdrawn to avoid duplicate papers being published in the conference proceedings. Also, AIAA will not republish a paper that has already been published by AIAA or another organization.</a:t>
            </a:r>
          </a:p>
        </p:txBody>
      </p:sp>
    </p:spTree>
    <p:extLst>
      <p:ext uri="{BB962C8B-B14F-4D97-AF65-F5344CB8AC3E}">
        <p14:creationId xmlns:p14="http://schemas.microsoft.com/office/powerpoint/2010/main" val="26023554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 Paper, No Podium” Policy</a:t>
            </a:r>
          </a:p>
        </p:txBody>
      </p:sp>
      <p:sp>
        <p:nvSpPr>
          <p:cNvPr id="3" name="Content Placeholder 2"/>
          <p:cNvSpPr>
            <a:spLocks noGrp="1"/>
          </p:cNvSpPr>
          <p:nvPr>
            <p:ph idx="1"/>
          </p:nvPr>
        </p:nvSpPr>
        <p:spPr/>
        <p:txBody>
          <a:bodyPr/>
          <a:lstStyle/>
          <a:p>
            <a:pPr marL="0" indent="0">
              <a:buNone/>
            </a:pPr>
            <a:r>
              <a:rPr lang="en-US" u="sng" dirty="0"/>
              <a:t>If a written paper is not submitted by the final manuscript deadline, authors will not be permitted to present the paper at the conference. </a:t>
            </a:r>
            <a:r>
              <a:rPr lang="en-US" dirty="0"/>
              <a:t>It is the responsibility of those authors whose papers or presentations are accepted to ensure that a representative attends the conference to present the paper. If a paper is not presented at the conference, it will be withdrawn from the conference proceedings. These policies are intended to eliminate no-shows and to improve the quality of the conference for attendees.</a:t>
            </a:r>
          </a:p>
        </p:txBody>
      </p:sp>
    </p:spTree>
    <p:extLst>
      <p:ext uri="{BB962C8B-B14F-4D97-AF65-F5344CB8AC3E}">
        <p14:creationId xmlns:p14="http://schemas.microsoft.com/office/powerpoint/2010/main" val="21579668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Technology Transfer Considerations</a:t>
            </a:r>
          </a:p>
        </p:txBody>
      </p:sp>
      <p:sp>
        <p:nvSpPr>
          <p:cNvPr id="3" name="Content Placeholder 2"/>
          <p:cNvSpPr>
            <a:spLocks noGrp="1"/>
          </p:cNvSpPr>
          <p:nvPr>
            <p:ph idx="1"/>
          </p:nvPr>
        </p:nvSpPr>
        <p:spPr/>
        <p:txBody>
          <a:bodyPr/>
          <a:lstStyle/>
          <a:p>
            <a:pPr marL="0" indent="0">
              <a:buNone/>
            </a:pPr>
            <a:r>
              <a:rPr lang="en-US" dirty="0"/>
              <a:t>Prospective authors are reminded that technology transfer guidelines have considerably extended the time required for review of abstracts and completed papers by U.S. government agencies. Internal (company) plus external (government) reviews can consume 16 weeks or more. Government review if required is the responsibility of the author. Authors should determine the extent of approval necessary early in the paper preparation process to preclude paper withdrawals and late submissions. The conference technical committee will assume that all abstracts papers and presentations are appropriately cleared.</a:t>
            </a:r>
          </a:p>
        </p:txBody>
      </p:sp>
    </p:spTree>
    <p:extLst>
      <p:ext uri="{BB962C8B-B14F-4D97-AF65-F5344CB8AC3E}">
        <p14:creationId xmlns:p14="http://schemas.microsoft.com/office/powerpoint/2010/main" val="5559216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4853" y="365125"/>
            <a:ext cx="11867148" cy="1325563"/>
          </a:xfrm>
        </p:spPr>
        <p:txBody>
          <a:bodyPr>
            <a:normAutofit/>
          </a:bodyPr>
          <a:lstStyle/>
          <a:p>
            <a:r>
              <a:rPr lang="en-US" dirty="0"/>
              <a:t>International Traffic in Arms Regulations (ITAR)</a:t>
            </a:r>
          </a:p>
        </p:txBody>
      </p:sp>
      <p:sp>
        <p:nvSpPr>
          <p:cNvPr id="3" name="Content Placeholder 2"/>
          <p:cNvSpPr>
            <a:spLocks noGrp="1"/>
          </p:cNvSpPr>
          <p:nvPr>
            <p:ph idx="1"/>
          </p:nvPr>
        </p:nvSpPr>
        <p:spPr/>
        <p:txBody>
          <a:bodyPr/>
          <a:lstStyle/>
          <a:p>
            <a:pPr marL="0" indent="0">
              <a:buNone/>
            </a:pPr>
            <a:r>
              <a:rPr lang="en-US" dirty="0"/>
              <a:t>AIAA speakers and attendees are reminded that some topics discussed at conferences could be controlled by the International Traffic in Arms Regulations (ITAR). U.S. nationals (U.S. citizens and permanent residents) are responsible for ensuring that technical data they present in open sessions to non-U.S. nationals in attendance or in conference proceedings are not export restricted by the ITAR. U.S. nationals are likewise responsible for ensuring that they do not discuss ITAR export-restricted information with non-U.S. nationals in attendance.</a:t>
            </a:r>
          </a:p>
        </p:txBody>
      </p:sp>
    </p:spTree>
    <p:extLst>
      <p:ext uri="{BB962C8B-B14F-4D97-AF65-F5344CB8AC3E}">
        <p14:creationId xmlns:p14="http://schemas.microsoft.com/office/powerpoint/2010/main" val="32561085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Technical Presenter Resources</a:t>
            </a:r>
          </a:p>
        </p:txBody>
      </p:sp>
      <p:sp>
        <p:nvSpPr>
          <p:cNvPr id="3" name="Content Placeholder 2"/>
          <p:cNvSpPr>
            <a:spLocks noGrp="1"/>
          </p:cNvSpPr>
          <p:nvPr>
            <p:ph idx="1"/>
          </p:nvPr>
        </p:nvSpPr>
        <p:spPr/>
        <p:txBody>
          <a:bodyPr/>
          <a:lstStyle/>
          <a:p>
            <a:r>
              <a:rPr lang="en-US" dirty="0">
                <a:hlinkClick r:id="rId2"/>
              </a:rPr>
              <a:t>http://www.aiaa-space.org/TechPresenterResources/</a:t>
            </a:r>
            <a:endParaRPr lang="en-US" dirty="0"/>
          </a:p>
          <a:p>
            <a:r>
              <a:rPr lang="en-US" dirty="0"/>
              <a:t>ITAR Technical Paper Submissions</a:t>
            </a:r>
          </a:p>
          <a:p>
            <a:r>
              <a:rPr lang="en-US" dirty="0"/>
              <a:t>Instructions for Submitting an Abstract</a:t>
            </a:r>
          </a:p>
          <a:p>
            <a:r>
              <a:rPr lang="en-US" dirty="0"/>
              <a:t>AIAA Technical Paper Style Guide</a:t>
            </a:r>
          </a:p>
          <a:p>
            <a:r>
              <a:rPr lang="en-US" dirty="0"/>
              <a:t>AIAA Paper Template</a:t>
            </a:r>
          </a:p>
        </p:txBody>
      </p:sp>
    </p:spTree>
    <p:extLst>
      <p:ext uri="{BB962C8B-B14F-4D97-AF65-F5344CB8AC3E}">
        <p14:creationId xmlns:p14="http://schemas.microsoft.com/office/powerpoint/2010/main" val="8824636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Agenda</a:t>
            </a:r>
          </a:p>
        </p:txBody>
      </p:sp>
      <p:sp>
        <p:nvSpPr>
          <p:cNvPr id="5" name="Content Placeholder 4"/>
          <p:cNvSpPr>
            <a:spLocks noGrp="1"/>
          </p:cNvSpPr>
          <p:nvPr>
            <p:ph idx="1"/>
          </p:nvPr>
        </p:nvSpPr>
        <p:spPr/>
        <p:txBody>
          <a:bodyPr/>
          <a:lstStyle/>
          <a:p>
            <a:r>
              <a:rPr lang="en-US" dirty="0"/>
              <a:t>Introductions</a:t>
            </a:r>
          </a:p>
          <a:p>
            <a:r>
              <a:rPr lang="en-US" sz="3200" b="1" dirty="0"/>
              <a:t>AIAA Space 2017</a:t>
            </a:r>
          </a:p>
          <a:p>
            <a:r>
              <a:rPr lang="en-US" dirty="0"/>
              <a:t>What is an Abstract?</a:t>
            </a:r>
          </a:p>
          <a:p>
            <a:r>
              <a:rPr lang="en-US" dirty="0"/>
              <a:t>Write your Abstract</a:t>
            </a:r>
          </a:p>
          <a:p>
            <a:r>
              <a:rPr lang="en-US" dirty="0"/>
              <a:t>How to Submit your Abstract?</a:t>
            </a:r>
          </a:p>
          <a:p>
            <a:r>
              <a:rPr lang="en-US" dirty="0"/>
              <a:t>Homework!</a:t>
            </a:r>
          </a:p>
          <a:p>
            <a:endParaRPr lang="en-US" dirty="0"/>
          </a:p>
          <a:p>
            <a:endParaRPr lang="en-US" dirty="0"/>
          </a:p>
        </p:txBody>
      </p:sp>
    </p:spTree>
    <p:extLst>
      <p:ext uri="{BB962C8B-B14F-4D97-AF65-F5344CB8AC3E}">
        <p14:creationId xmlns:p14="http://schemas.microsoft.com/office/powerpoint/2010/main" val="3998375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AIAA Space 2017</a:t>
            </a:r>
          </a:p>
        </p:txBody>
      </p:sp>
      <p:sp>
        <p:nvSpPr>
          <p:cNvPr id="3" name="Content Placeholder 2"/>
          <p:cNvSpPr>
            <a:spLocks noGrp="1"/>
          </p:cNvSpPr>
          <p:nvPr>
            <p:ph idx="1"/>
          </p:nvPr>
        </p:nvSpPr>
        <p:spPr>
          <a:xfrm>
            <a:off x="838200" y="1825625"/>
            <a:ext cx="4539916" cy="4100046"/>
          </a:xfrm>
        </p:spPr>
        <p:txBody>
          <a:bodyPr/>
          <a:lstStyle/>
          <a:p>
            <a:pPr marL="0" indent="0">
              <a:buNone/>
            </a:pPr>
            <a:r>
              <a:rPr lang="en-US" u="sng" dirty="0"/>
              <a:t>When &amp; Where</a:t>
            </a:r>
          </a:p>
          <a:p>
            <a:pPr marL="0" indent="0">
              <a:buNone/>
            </a:pPr>
            <a:r>
              <a:rPr lang="en-US" dirty="0"/>
              <a:t>September 12-14, 2017</a:t>
            </a:r>
          </a:p>
          <a:p>
            <a:pPr marL="0" indent="0">
              <a:buNone/>
            </a:pPr>
            <a:r>
              <a:rPr lang="en-US" dirty="0"/>
              <a:t>Hyatt Regency Orlando</a:t>
            </a:r>
          </a:p>
          <a:p>
            <a:pPr marL="0" indent="0">
              <a:buNone/>
            </a:pPr>
            <a:r>
              <a:rPr lang="en-US" dirty="0"/>
              <a:t>Orlando, FL</a:t>
            </a:r>
          </a:p>
          <a:p>
            <a:pPr marL="0" indent="0">
              <a:buNone/>
            </a:pP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1410" y="1476995"/>
            <a:ext cx="5931567" cy="4448676"/>
          </a:xfrm>
          <a:prstGeom prst="rect">
            <a:avLst/>
          </a:prstGeom>
        </p:spPr>
      </p:pic>
    </p:spTree>
    <p:extLst>
      <p:ext uri="{BB962C8B-B14F-4D97-AF65-F5344CB8AC3E}">
        <p14:creationId xmlns:p14="http://schemas.microsoft.com/office/powerpoint/2010/main" val="4124520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AIAA Space 2017</a:t>
            </a:r>
          </a:p>
        </p:txBody>
      </p:sp>
      <p:sp>
        <p:nvSpPr>
          <p:cNvPr id="4" name="Content Placeholder 2"/>
          <p:cNvSpPr txBox="1">
            <a:spLocks/>
          </p:cNvSpPr>
          <p:nvPr/>
        </p:nvSpPr>
        <p:spPr>
          <a:xfrm>
            <a:off x="6677526" y="1522246"/>
            <a:ext cx="5317958" cy="44034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u="sng" dirty="0"/>
              <a:t>Important Dates</a:t>
            </a:r>
          </a:p>
          <a:p>
            <a:pPr marL="0" indent="0">
              <a:buFont typeface="Arial" panose="020B0604020202020204" pitchFamily="34" charset="0"/>
              <a:buNone/>
            </a:pPr>
            <a:r>
              <a:rPr lang="en-US" dirty="0"/>
              <a:t>Abstract Deadline: 	Feb 23</a:t>
            </a:r>
          </a:p>
          <a:p>
            <a:pPr marL="0" indent="0">
              <a:buFont typeface="Arial" panose="020B0604020202020204" pitchFamily="34" charset="0"/>
              <a:buNone/>
            </a:pPr>
            <a:r>
              <a:rPr lang="en-US" dirty="0"/>
              <a:t>				8pm MT</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Manuscript Deadline: 	Aug 16</a:t>
            </a:r>
          </a:p>
          <a:p>
            <a:pPr marL="0" indent="0">
              <a:buFont typeface="Arial" panose="020B0604020202020204" pitchFamily="34" charset="0"/>
              <a:buNone/>
            </a:pPr>
            <a:r>
              <a:rPr lang="en-US" dirty="0"/>
              <a:t>				8pm MT</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Early Bird Reg:		Aug 22</a:t>
            </a:r>
          </a:p>
          <a:p>
            <a:pPr marL="0" indent="0">
              <a:buFont typeface="Arial" panose="020B0604020202020204" pitchFamily="34" charset="0"/>
              <a:buNone/>
            </a:pPr>
            <a:endParaRPr lang="en-US"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5339" y="1522246"/>
            <a:ext cx="5973112" cy="4100513"/>
          </a:xfrm>
        </p:spPr>
      </p:pic>
      <p:sp>
        <p:nvSpPr>
          <p:cNvPr id="9" name="Rectangle 8"/>
          <p:cNvSpPr/>
          <p:nvPr/>
        </p:nvSpPr>
        <p:spPr>
          <a:xfrm>
            <a:off x="378471" y="5741005"/>
            <a:ext cx="5889980" cy="369332"/>
          </a:xfrm>
          <a:prstGeom prst="rect">
            <a:avLst/>
          </a:prstGeom>
        </p:spPr>
        <p:txBody>
          <a:bodyPr wrap="square">
            <a:spAutoFit/>
          </a:bodyPr>
          <a:lstStyle/>
          <a:p>
            <a:pPr algn="ctr"/>
            <a:r>
              <a:rPr lang="en-US" dirty="0">
                <a:hlinkClick r:id="rId3"/>
              </a:rPr>
              <a:t>http://www.aiaa-space.org/</a:t>
            </a:r>
            <a:endParaRPr lang="en-US" dirty="0"/>
          </a:p>
        </p:txBody>
      </p:sp>
    </p:spTree>
    <p:extLst>
      <p:ext uri="{BB962C8B-B14F-4D97-AF65-F5344CB8AC3E}">
        <p14:creationId xmlns:p14="http://schemas.microsoft.com/office/powerpoint/2010/main" val="1740258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Technical Program Categories (Topics)</a:t>
            </a:r>
          </a:p>
        </p:txBody>
      </p:sp>
      <p:sp>
        <p:nvSpPr>
          <p:cNvPr id="3" name="Content Placeholder 2"/>
          <p:cNvSpPr>
            <a:spLocks noGrp="1"/>
          </p:cNvSpPr>
          <p:nvPr>
            <p:ph idx="1"/>
          </p:nvPr>
        </p:nvSpPr>
        <p:spPr>
          <a:xfrm>
            <a:off x="92364" y="1825625"/>
            <a:ext cx="12099636" cy="4100046"/>
          </a:xfrm>
        </p:spPr>
        <p:txBody>
          <a:bodyPr numCol="2">
            <a:noAutofit/>
          </a:bodyPr>
          <a:lstStyle/>
          <a:p>
            <a:r>
              <a:rPr lang="en-US" sz="2100" dirty="0"/>
              <a:t>Green Engineering </a:t>
            </a:r>
          </a:p>
          <a:p>
            <a:r>
              <a:rPr lang="en-US" sz="2100" dirty="0"/>
              <a:t>Human Habitation / Development of Space </a:t>
            </a:r>
          </a:p>
          <a:p>
            <a:r>
              <a:rPr lang="en-US" sz="2100" dirty="0"/>
              <a:t>Information Systems and Software </a:t>
            </a:r>
          </a:p>
          <a:p>
            <a:r>
              <a:rPr lang="en-US" sz="2100" dirty="0"/>
              <a:t>ITAR </a:t>
            </a:r>
          </a:p>
          <a:p>
            <a:r>
              <a:rPr lang="en-US" sz="2100" dirty="0"/>
              <a:t>National Security Space </a:t>
            </a:r>
          </a:p>
          <a:p>
            <a:r>
              <a:rPr lang="en-US" sz="2100" dirty="0"/>
              <a:t>Reinventing Space </a:t>
            </a:r>
          </a:p>
          <a:p>
            <a:r>
              <a:rPr lang="en-US" sz="2100" dirty="0"/>
              <a:t>Small Satellites </a:t>
            </a:r>
          </a:p>
          <a:p>
            <a:r>
              <a:rPr lang="en-US" sz="2100" dirty="0"/>
              <a:t>Space and Earth Science </a:t>
            </a:r>
          </a:p>
          <a:p>
            <a:r>
              <a:rPr lang="en-US" sz="2100" dirty="0"/>
              <a:t>Space Exploration </a:t>
            </a:r>
          </a:p>
          <a:p>
            <a:r>
              <a:rPr lang="en-US" sz="2100" dirty="0"/>
              <a:t>Space History, Society, and Policy </a:t>
            </a:r>
          </a:p>
          <a:p>
            <a:r>
              <a:rPr lang="en-US" sz="2100" dirty="0"/>
              <a:t>Space Logistics and Supportability </a:t>
            </a:r>
          </a:p>
          <a:p>
            <a:r>
              <a:rPr lang="en-US" sz="2100" dirty="0"/>
              <a:t>Space Operations </a:t>
            </a:r>
          </a:p>
          <a:p>
            <a:r>
              <a:rPr lang="en-US" sz="2100" dirty="0"/>
              <a:t>Space Robotics and Automation </a:t>
            </a:r>
          </a:p>
          <a:p>
            <a:r>
              <a:rPr lang="en-US" sz="2100" dirty="0"/>
              <a:t>Space Systems </a:t>
            </a:r>
          </a:p>
          <a:p>
            <a:r>
              <a:rPr lang="en-US" sz="2100" dirty="0"/>
              <a:t>Space Systems Engineering / Space Economics </a:t>
            </a:r>
          </a:p>
          <a:p>
            <a:r>
              <a:rPr lang="en-US" sz="2100" dirty="0"/>
              <a:t>Space Transportation and Launch Systems </a:t>
            </a:r>
          </a:p>
          <a:p>
            <a:r>
              <a:rPr lang="en-US" sz="2100" dirty="0"/>
              <a:t>Student Paper Competitions</a:t>
            </a:r>
          </a:p>
        </p:txBody>
      </p:sp>
      <p:sp>
        <p:nvSpPr>
          <p:cNvPr id="4" name="Rectangle 3"/>
          <p:cNvSpPr/>
          <p:nvPr/>
        </p:nvSpPr>
        <p:spPr>
          <a:xfrm>
            <a:off x="5996920" y="5691276"/>
            <a:ext cx="4557723" cy="369332"/>
          </a:xfrm>
          <a:prstGeom prst="rect">
            <a:avLst/>
          </a:prstGeom>
        </p:spPr>
        <p:txBody>
          <a:bodyPr wrap="none">
            <a:spAutoFit/>
          </a:bodyPr>
          <a:lstStyle/>
          <a:p>
            <a:r>
              <a:rPr lang="en-US" dirty="0">
                <a:hlinkClick r:id="rId2"/>
              </a:rPr>
              <a:t>https://www.aiaa-space.org/CallForPapers/</a:t>
            </a:r>
            <a:endParaRPr lang="en-US" dirty="0"/>
          </a:p>
        </p:txBody>
      </p:sp>
    </p:spTree>
    <p:extLst>
      <p:ext uri="{BB962C8B-B14F-4D97-AF65-F5344CB8AC3E}">
        <p14:creationId xmlns:p14="http://schemas.microsoft.com/office/powerpoint/2010/main" val="299037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Agenda</a:t>
            </a:r>
          </a:p>
        </p:txBody>
      </p:sp>
      <p:sp>
        <p:nvSpPr>
          <p:cNvPr id="5" name="Content Placeholder 4"/>
          <p:cNvSpPr>
            <a:spLocks noGrp="1"/>
          </p:cNvSpPr>
          <p:nvPr>
            <p:ph idx="1"/>
          </p:nvPr>
        </p:nvSpPr>
        <p:spPr/>
        <p:txBody>
          <a:bodyPr/>
          <a:lstStyle/>
          <a:p>
            <a:r>
              <a:rPr lang="en-US" dirty="0"/>
              <a:t>Introductions</a:t>
            </a:r>
          </a:p>
          <a:p>
            <a:r>
              <a:rPr lang="en-US" dirty="0"/>
              <a:t>AIAA Space 2017</a:t>
            </a:r>
          </a:p>
          <a:p>
            <a:r>
              <a:rPr lang="en-US" sz="3200" b="1" dirty="0"/>
              <a:t>What is an Abstract?</a:t>
            </a:r>
          </a:p>
          <a:p>
            <a:r>
              <a:rPr lang="en-US" dirty="0"/>
              <a:t>Write your Abstract</a:t>
            </a:r>
          </a:p>
          <a:p>
            <a:r>
              <a:rPr lang="en-US" dirty="0"/>
              <a:t>How to Submit your Abstract?</a:t>
            </a:r>
          </a:p>
          <a:p>
            <a:r>
              <a:rPr lang="en-US" dirty="0"/>
              <a:t>Homework!</a:t>
            </a:r>
          </a:p>
          <a:p>
            <a:endParaRPr lang="en-US" dirty="0"/>
          </a:p>
          <a:p>
            <a:endParaRPr lang="en-US" dirty="0"/>
          </a:p>
        </p:txBody>
      </p:sp>
    </p:spTree>
    <p:extLst>
      <p:ext uri="{BB962C8B-B14F-4D97-AF65-F5344CB8AC3E}">
        <p14:creationId xmlns:p14="http://schemas.microsoft.com/office/powerpoint/2010/main" val="13674047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an abstract?</a:t>
            </a:r>
          </a:p>
        </p:txBody>
      </p:sp>
      <p:sp>
        <p:nvSpPr>
          <p:cNvPr id="3" name="Content Placeholder 2"/>
          <p:cNvSpPr>
            <a:spLocks noGrp="1"/>
          </p:cNvSpPr>
          <p:nvPr>
            <p:ph idx="1"/>
          </p:nvPr>
        </p:nvSpPr>
        <p:spPr>
          <a:xfrm>
            <a:off x="838200" y="1825625"/>
            <a:ext cx="5767137" cy="4100046"/>
          </a:xfrm>
        </p:spPr>
        <p:txBody>
          <a:bodyPr/>
          <a:lstStyle/>
          <a:p>
            <a:r>
              <a:rPr lang="en-US" dirty="0"/>
              <a:t>A summary of a article or technical paper</a:t>
            </a:r>
          </a:p>
          <a:p>
            <a:r>
              <a:rPr lang="en-US" dirty="0"/>
              <a:t>Typically 100-500 words</a:t>
            </a:r>
          </a:p>
          <a:p>
            <a:r>
              <a:rPr lang="en-US" dirty="0"/>
              <a:t>AIAA requires and “extended” abstract</a:t>
            </a: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42105"/>
          <a:stretch/>
        </p:blipFill>
        <p:spPr>
          <a:xfrm>
            <a:off x="6245101" y="1455820"/>
            <a:ext cx="5845360" cy="4379495"/>
          </a:xfrm>
          <a:prstGeom prst="rect">
            <a:avLst/>
          </a:prstGeom>
        </p:spPr>
      </p:pic>
      <p:sp>
        <p:nvSpPr>
          <p:cNvPr id="7" name="Rectangle: Rounded Corners 6"/>
          <p:cNvSpPr/>
          <p:nvPr/>
        </p:nvSpPr>
        <p:spPr>
          <a:xfrm>
            <a:off x="6749716" y="3789947"/>
            <a:ext cx="4920916" cy="842211"/>
          </a:xfrm>
          <a:prstGeom prst="roundRect">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118907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193C9B5794B31419D265F0329F60290" ma:contentTypeVersion="0" ma:contentTypeDescription="Create a new document." ma:contentTypeScope="" ma:versionID="448e8b17dce5e577386b72bca583d5c5">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CA9D649D-0B14-42E4-90C0-36739472EDBC}"/>
</file>

<file path=customXml/itemProps2.xml><?xml version="1.0" encoding="utf-8"?>
<ds:datastoreItem xmlns:ds="http://schemas.openxmlformats.org/officeDocument/2006/customXml" ds:itemID="{8560A2B2-EC3D-4CF3-8845-AA2B4A761E22}"/>
</file>

<file path=customXml/itemProps3.xml><?xml version="1.0" encoding="utf-8"?>
<ds:datastoreItem xmlns:ds="http://schemas.openxmlformats.org/officeDocument/2006/customXml" ds:itemID="{46F60097-F9C5-4D6B-B01A-E56620C90B4A}"/>
</file>

<file path=docProps/app.xml><?xml version="1.0" encoding="utf-8"?>
<Properties xmlns="http://schemas.openxmlformats.org/officeDocument/2006/extended-properties" xmlns:vt="http://schemas.openxmlformats.org/officeDocument/2006/docPropsVTypes">
  <Template/>
  <TotalTime>0</TotalTime>
  <Words>1137</Words>
  <Application>Microsoft Office PowerPoint</Application>
  <PresentationFormat>Widescreen</PresentationFormat>
  <Paragraphs>179</Paragraphs>
  <Slides>35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35</vt:i4>
      </vt:variant>
    </vt:vector>
  </HeadingPairs>
  <TitlesOfParts>
    <vt:vector size="38" baseType="lpstr">
      <vt:lpstr>Arial</vt:lpstr>
      <vt:lpstr>Calibri</vt:lpstr>
      <vt:lpstr>Office Theme</vt:lpstr>
      <vt:lpstr>Space 2017 Abstract Writing Course</vt:lpstr>
      <vt:lpstr>Agenda</vt:lpstr>
      <vt:lpstr>Agenda</vt:lpstr>
      <vt:lpstr>Agenda</vt:lpstr>
      <vt:lpstr>AIAA Space 2017</vt:lpstr>
      <vt:lpstr>AIAA Space 2017</vt:lpstr>
      <vt:lpstr>Technical Program Categories (Topics)</vt:lpstr>
      <vt:lpstr>Agenda</vt:lpstr>
      <vt:lpstr>What is an abstract?</vt:lpstr>
      <vt:lpstr>What is an “extended” abstract?</vt:lpstr>
      <vt:lpstr>Structure of an Extended Abstract</vt:lpstr>
      <vt:lpstr>Structure of an Extended Abstract</vt:lpstr>
      <vt:lpstr>Structure of an Extended Abstract</vt:lpstr>
      <vt:lpstr>Structure of an Extended Abstract</vt:lpstr>
      <vt:lpstr>Abstract Submission Policies</vt:lpstr>
      <vt:lpstr>Agenda</vt:lpstr>
      <vt:lpstr>Group Work     20 minutes</vt:lpstr>
      <vt:lpstr>Individual Work    30 minutes</vt:lpstr>
      <vt:lpstr>Agenda</vt:lpstr>
      <vt:lpstr>Submit your Abstract</vt:lpstr>
      <vt:lpstr>Step 1</vt:lpstr>
      <vt:lpstr>Step 2: Sign In</vt:lpstr>
      <vt:lpstr>Step 3: Navigate ScholarOne</vt:lpstr>
      <vt:lpstr>Step 3: Navigate ScholarOne</vt:lpstr>
      <vt:lpstr>Step 3: Navigate ScholarOne</vt:lpstr>
      <vt:lpstr>Step 3: Navigate ScholarOne</vt:lpstr>
      <vt:lpstr>Agenda</vt:lpstr>
      <vt:lpstr>Homework</vt:lpstr>
      <vt:lpstr>Thank you!</vt:lpstr>
      <vt:lpstr>Backup Slides</vt:lpstr>
      <vt:lpstr>Publication Policy</vt:lpstr>
      <vt:lpstr>“No Paper, No Podium” Policy</vt:lpstr>
      <vt:lpstr>Technology Transfer Considerations</vt:lpstr>
      <vt:lpstr>International Traffic in Arms Regulations (ITAR)</vt:lpstr>
      <vt:lpstr>Technical Presenter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Gulliver, Brian</dc:creator>
  <cp:lastModifiedBy>Gulliver, Brian</cp:lastModifiedBy>
  <cp:revision>35</cp:revision>
  <cp:lastPrinted>2017-02-02T19:45:37Z</cp:lastPrinted>
  <dcterms:created xsi:type="dcterms:W3CDTF">2017-02-01T20:31:22Z</dcterms:created>
  <dcterms:modified xsi:type="dcterms:W3CDTF">2017-02-02T20:37:44Z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0x010100C193C9B5794B31419D265F0329F60290</vt:lpwstr>
  </property>
</Properties>
</file>